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5"/>
  </p:notesMasterIdLst>
  <p:sldIdLst>
    <p:sldId id="297" r:id="rId2"/>
    <p:sldId id="568" r:id="rId3"/>
    <p:sldId id="578" r:id="rId4"/>
    <p:sldId id="576" r:id="rId5"/>
    <p:sldId id="509" r:id="rId6"/>
    <p:sldId id="577" r:id="rId7"/>
    <p:sldId id="569" r:id="rId8"/>
    <p:sldId id="583" r:id="rId9"/>
    <p:sldId id="506" r:id="rId10"/>
    <p:sldId id="580" r:id="rId11"/>
    <p:sldId id="581" r:id="rId12"/>
    <p:sldId id="582" r:id="rId13"/>
    <p:sldId id="579" r:id="rId14"/>
    <p:sldId id="584" r:id="rId15"/>
    <p:sldId id="586" r:id="rId16"/>
    <p:sldId id="587" r:id="rId17"/>
    <p:sldId id="507" r:id="rId18"/>
    <p:sldId id="590" r:id="rId19"/>
    <p:sldId id="589" r:id="rId20"/>
    <p:sldId id="503" r:id="rId21"/>
    <p:sldId id="588" r:id="rId22"/>
    <p:sldId id="593" r:id="rId23"/>
    <p:sldId id="592" r:id="rId24"/>
    <p:sldId id="570" r:id="rId25"/>
    <p:sldId id="591" r:id="rId26"/>
    <p:sldId id="596" r:id="rId27"/>
    <p:sldId id="597" r:id="rId28"/>
    <p:sldId id="595" r:id="rId29"/>
    <p:sldId id="594" r:id="rId30"/>
    <p:sldId id="571" r:id="rId31"/>
    <p:sldId id="598" r:id="rId32"/>
    <p:sldId id="599" r:id="rId33"/>
    <p:sldId id="508" r:id="rId34"/>
    <p:sldId id="603" r:id="rId35"/>
    <p:sldId id="602" r:id="rId36"/>
    <p:sldId id="600" r:id="rId37"/>
    <p:sldId id="601" r:id="rId38"/>
    <p:sldId id="498" r:id="rId39"/>
    <p:sldId id="612" r:id="rId40"/>
    <p:sldId id="610" r:id="rId41"/>
    <p:sldId id="609" r:id="rId42"/>
    <p:sldId id="608" r:id="rId43"/>
    <p:sldId id="607" r:id="rId44"/>
    <p:sldId id="606" r:id="rId45"/>
    <p:sldId id="605" r:id="rId46"/>
    <p:sldId id="604" r:id="rId47"/>
    <p:sldId id="511" r:id="rId48"/>
    <p:sldId id="617" r:id="rId49"/>
    <p:sldId id="616" r:id="rId50"/>
    <p:sldId id="615" r:id="rId51"/>
    <p:sldId id="614" r:id="rId52"/>
    <p:sldId id="613" r:id="rId53"/>
    <p:sldId id="400" r:id="rId54"/>
    <p:sldId id="621" r:id="rId55"/>
    <p:sldId id="622" r:id="rId56"/>
    <p:sldId id="620" r:id="rId57"/>
    <p:sldId id="619" r:id="rId58"/>
    <p:sldId id="519" r:id="rId59"/>
    <p:sldId id="618" r:id="rId60"/>
    <p:sldId id="623" r:id="rId61"/>
    <p:sldId id="525" r:id="rId62"/>
    <p:sldId id="626" r:id="rId63"/>
    <p:sldId id="625" r:id="rId64"/>
    <p:sldId id="624" r:id="rId65"/>
    <p:sldId id="530" r:id="rId66"/>
    <p:sldId id="630" r:id="rId67"/>
    <p:sldId id="629" r:id="rId68"/>
    <p:sldId id="628" r:id="rId69"/>
    <p:sldId id="627" r:id="rId70"/>
    <p:sldId id="572" r:id="rId71"/>
    <p:sldId id="632" r:id="rId72"/>
    <p:sldId id="631" r:id="rId73"/>
    <p:sldId id="535" r:id="rId74"/>
    <p:sldId id="638" r:id="rId75"/>
    <p:sldId id="637" r:id="rId76"/>
    <p:sldId id="636" r:id="rId77"/>
    <p:sldId id="635" r:id="rId78"/>
    <p:sldId id="634" r:id="rId79"/>
    <p:sldId id="633" r:id="rId80"/>
    <p:sldId id="573" r:id="rId81"/>
    <p:sldId id="642" r:id="rId82"/>
    <p:sldId id="641" r:id="rId83"/>
    <p:sldId id="640" r:id="rId84"/>
    <p:sldId id="639" r:id="rId85"/>
    <p:sldId id="574" r:id="rId86"/>
    <p:sldId id="548" r:id="rId87"/>
    <p:sldId id="643" r:id="rId88"/>
    <p:sldId id="644" r:id="rId89"/>
    <p:sldId id="645" r:id="rId90"/>
    <p:sldId id="646" r:id="rId91"/>
    <p:sldId id="647" r:id="rId92"/>
    <p:sldId id="648" r:id="rId93"/>
    <p:sldId id="652" r:id="rId94"/>
    <p:sldId id="653" r:id="rId95"/>
    <p:sldId id="654" r:id="rId96"/>
    <p:sldId id="412" r:id="rId97"/>
    <p:sldId id="656" r:id="rId98"/>
    <p:sldId id="657" r:id="rId99"/>
    <p:sldId id="658" r:id="rId100"/>
    <p:sldId id="659" r:id="rId101"/>
    <p:sldId id="549" r:id="rId102"/>
    <p:sldId id="575" r:id="rId103"/>
    <p:sldId id="660" r:id="rId10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6014" autoAdjust="0"/>
  </p:normalViewPr>
  <p:slideViewPr>
    <p:cSldViewPr>
      <p:cViewPr varScale="1">
        <p:scale>
          <a:sx n="65" d="100"/>
          <a:sy n="65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17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17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4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5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DC69E-88B7-42F8-99FB-6C8E9DBE6FDF}" type="datetimeFigureOut">
              <a:rPr lang="ru-RU" smtClean="0"/>
              <a:pPr/>
              <a:t>27.01.2021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C7F3A-F20E-4D43-8687-053A8F3DF1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79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343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43561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100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15245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101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0933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102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87248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103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35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3405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440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254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8241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7567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9470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12818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7316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41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8429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9243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3680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3027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68108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4345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1891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9311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5535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01013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398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0827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0093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4407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8617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2059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1342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1360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44696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774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66954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458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39046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08539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1013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0486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1479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54087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8292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50472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7463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184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49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003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77856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2654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4795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40117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54173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07990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00540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69661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3105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04887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59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913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05122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0856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6315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4251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8143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2050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1563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79503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33001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4580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69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822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99004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70605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97560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3587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7327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06748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46904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96243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42473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66524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79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506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07943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89476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52994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3639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6286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2470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95194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10858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00379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63976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89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377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9588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6519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7019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28864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73454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06539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17495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54190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51828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68334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818B1F-3DB2-4501-AFE4-CA31D6B548BB}" type="slidenum">
              <a:rPr lang="ru-RU" smtClean="0"/>
              <a:pPr/>
              <a:t>99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8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B15E-386D-41BA-AB57-4EA7907E0B1E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242E-D924-4086-8E06-C83FABC85272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12AAD-7EDB-42C2-9C9D-F6337B806E95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7184-992F-4BE1-81E5-942E2C542D12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C0F08-D2C8-4E90-985F-03EE3292316B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614A8-C02E-4EFF-A2D1-8FAA53C8105F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3CB65-F4AA-4281-9DFD-314B9267B33A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D386-7810-4DF4-96B6-F87C669ED225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21D4-2172-4805-87AE-BE359ACC7C01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15E9-FDF3-4E3F-AACE-AF747140244A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D7DA-6689-45C6-8D33-BE3BD54A420E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8C9A8-F94A-467C-B337-986F4505EF7E}" type="datetime1">
              <a:rPr lang="ru-RU" smtClean="0"/>
              <a:pPr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Ситуационный центр контроля и управления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D9313-162F-4760-B557-1FBBDF1D2D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hyperlink" Target="mailto:serovajskys@mail.ru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64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65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8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9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70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2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7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4.emf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0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1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2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3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4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5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6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7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8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9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5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0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5.bin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BFCC03-96C7-40C1-B142-F08D3A0161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23528" y="211014"/>
            <a:ext cx="8568952" cy="76971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al-</a:t>
            </a:r>
            <a:r>
              <a:rPr lang="en-US" sz="2800" b="1" dirty="0" err="1">
                <a:solidFill>
                  <a:srgbClr val="FF0000"/>
                </a:solidFill>
              </a:rPr>
              <a:t>Farabi</a:t>
            </a:r>
            <a:r>
              <a:rPr lang="en-US" sz="2800" b="1" dirty="0">
                <a:solidFill>
                  <a:srgbClr val="FF0000"/>
                </a:solidFill>
              </a:rPr>
              <a:t> Kazakh National University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223180"/>
            <a:ext cx="9144000" cy="5423806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00" dirty="0"/>
          </a:p>
          <a:p>
            <a:pPr marL="0" indent="0" algn="ctr">
              <a:spcBef>
                <a:spcPts val="600"/>
              </a:spcBef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4400" b="1" dirty="0">
                <a:solidFill>
                  <a:srgbClr val="FF0000"/>
                </a:solidFill>
              </a:rPr>
              <a:t>PARTIAL DIFFERENTIAL EQUATIONS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/>
          </a:p>
          <a:p>
            <a:pPr marL="0" indent="0" algn="r">
              <a:spcBef>
                <a:spcPts val="600"/>
              </a:spcBef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</a:rPr>
              <a:t>Professor S</a:t>
            </a:r>
            <a:r>
              <a:rPr lang="ru-RU" sz="2800" b="1" dirty="0">
                <a:solidFill>
                  <a:srgbClr val="FF0000"/>
                </a:solidFill>
              </a:rPr>
              <a:t>. </a:t>
            </a:r>
            <a:r>
              <a:rPr lang="en-US" sz="2800" b="1" dirty="0">
                <a:solidFill>
                  <a:srgbClr val="FF0000"/>
                </a:solidFill>
              </a:rPr>
              <a:t>Serovajsky</a:t>
            </a:r>
          </a:p>
          <a:p>
            <a:pPr marL="0" indent="0" algn="r">
              <a:spcBef>
                <a:spcPts val="600"/>
              </a:spcBef>
              <a:buNone/>
            </a:pPr>
            <a:r>
              <a:rPr lang="en-US" sz="2400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serovajskys@mail.ru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</a:rPr>
              <a:t>Almaty, 2021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91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 and inverse differentiation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Differential equation and 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Cauchy problem</a:t>
            </a:r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51246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6"/>
            <a:ext cx="8229600" cy="771701"/>
          </a:xfrm>
        </p:spPr>
        <p:txBody>
          <a:bodyPr>
            <a:normAutofit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79512" y="1160934"/>
            <a:ext cx="8873930" cy="4967287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Easiest partial differential equation is the problem of determining a surface by known tangent plane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first order partial differential equation with respect to the function of two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equation can be solved by the characteristic method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necessary to have additional functional conditions for finding the concrete solution of the partial differential equation</a:t>
            </a:r>
            <a:br>
              <a:rPr lang="ru-RU" sz="2800" b="1" dirty="0"/>
            </a:br>
            <a:endParaRPr lang="ru-RU" sz="2800" b="1" dirty="0"/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76005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/>
              <a:t>Task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  <a:p>
            <a:pPr marL="0" indent="0" algn="ctr">
              <a:spcBef>
                <a:spcPts val="60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Solving of boundary problems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ordinary differential equations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62729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/>
              <a:t>Next step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it is important?</a:t>
            </a:r>
            <a:endParaRPr lang="ru-RU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44394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/>
              <a:t>Next step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it is important?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equations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mathematical models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physical processes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036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 and inverse differentiation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Differential equation and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Cauchy problem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Rectilinear movement of the body</a:t>
            </a:r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8690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 and inverse differentiation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Differential equation and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Cauchy problem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Rectilinear movement of the body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Tangent plane</a:t>
            </a:r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69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 and inverse differentiation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Differential equation and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Cauchy problem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Rectilinear movement of the body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Tangent plane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 order partial differential equations </a:t>
            </a: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65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408438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the course of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equations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165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408438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the course of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794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408438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the course of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Ordinary differential equation is an equation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unknown function under the derivative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440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408438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the course of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Ordinary differential equation is an equation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unknown function under the derivative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based on the derivative notion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582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is one of the most important concepts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mathematical analysis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991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is one of the most important concepts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mathematical analysis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has three different interpretations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52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BFCC03-96C7-40C1-B142-F08D3A016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23528" y="211014"/>
            <a:ext cx="8568952" cy="697706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Partial differential equations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223180"/>
            <a:ext cx="9144000" cy="542380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00" dirty="0"/>
          </a:p>
          <a:p>
            <a:pPr marL="0" indent="0" algn="ctr">
              <a:spcBef>
                <a:spcPts val="600"/>
              </a:spcBef>
              <a:buNone/>
            </a:pPr>
            <a:endParaRPr lang="en-US" sz="12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5400" b="1" dirty="0">
                <a:solidFill>
                  <a:srgbClr val="FF0000"/>
                </a:solidFill>
              </a:rPr>
              <a:t>Part I. INTRODUCTION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600"/>
              </a:spcBef>
              <a:buNone/>
            </a:pP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940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is one of the most important concepts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mathematical analysis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has three different interpretations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Analytic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consider a function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x=x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022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is one of the most important concepts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mathematical analysis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has three different interpretations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Analytic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consider a function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x=x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derivative at a point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following limit if it exists</a:t>
            </a:r>
          </a:p>
          <a:p>
            <a:pPr marL="0" indent="0" algn="ctr">
              <a:spcBef>
                <a:spcPts val="600"/>
              </a:spcBef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96A5E37-C0F1-4FF9-97C7-4D89BF9FC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1206" y="5055344"/>
          <a:ext cx="4353042" cy="1037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9" name="Equation" r:id="rId4" imgW="1676160" imgH="393480" progId="Equation.DSMT4">
                  <p:embed/>
                </p:oleObj>
              </mc:Choice>
              <mc:Fallback>
                <p:oleObj name="Equation" r:id="rId4" imgW="1676160" imgH="39348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196A5E37-C0F1-4FF9-97C7-4D89BF9FC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206" y="5055344"/>
                        <a:ext cx="4353042" cy="1037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722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Geometric definition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???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25F563A-DED8-41EB-9DCA-54A337624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335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Geometric definition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consider a curve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25F563A-DED8-41EB-9DCA-54A337624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984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Geometric definition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consider a curve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derivative is the tangent of the angle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abscissa axe and the tangent at the considered point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25F563A-DED8-41EB-9DCA-54A337624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515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Geometric definition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consider a curve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derivative is the tangent of the angle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abscissa axe and the tangent at the considered point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25F563A-DED8-41EB-9DCA-54A337624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2926BDDE-344E-40B2-B4F8-96F8A97AAA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752" y="3195960"/>
          <a:ext cx="4697519" cy="294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03" name="Picture" r:id="rId4" imgW="2167636" imgH="1376090" progId="Word.Picture.8">
                  <p:embed/>
                </p:oleObj>
              </mc:Choice>
              <mc:Fallback>
                <p:oleObj name="Picture" r:id="rId4" imgW="2167636" imgH="1376090" progId="Word.Picture.8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2926BDDE-344E-40B2-B4F8-96F8A97AAA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195960"/>
                        <a:ext cx="4697519" cy="2946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300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???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4FBFD3-00CF-47EE-B1B1-73B02133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6585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velocity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defined as the ratio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distance traveled to the travel time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4FBFD3-00CF-47EE-B1B1-73B02133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091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velocity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defined as the ratio of the distance traveled to the travel time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4FBFD3-00CF-47EE-B1B1-73B02133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A25D49E-F8D6-45AE-883E-C5E29A3A7B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1880" y="2741166"/>
          <a:ext cx="20605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27" name="Equation" r:id="rId4" imgW="990360" imgH="393480" progId="Equation.DSMT4">
                  <p:embed/>
                </p:oleObj>
              </mc:Choice>
              <mc:Fallback>
                <p:oleObj name="Equation" r:id="rId4" imgW="990360" imgH="39348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BA25D49E-F8D6-45AE-883E-C5E29A3A7B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41166"/>
                        <a:ext cx="20605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10597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velocity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defined as the ratio of the distance traveled to the travel time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Instant velocity at a time moment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8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way traversed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an arbitrarily short time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4FBFD3-00CF-47EE-B1B1-73B02133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A25D49E-F8D6-45AE-883E-C5E29A3A7B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1880" y="2741166"/>
          <a:ext cx="20605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1" name="Equation" r:id="rId4" imgW="990360" imgH="393480" progId="Equation.DSMT4">
                  <p:embed/>
                </p:oleObj>
              </mc:Choice>
              <mc:Fallback>
                <p:oleObj name="Equation" r:id="rId4" imgW="990360" imgH="39348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BA25D49E-F8D6-45AE-883E-C5E29A3A7B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41166"/>
                        <a:ext cx="20605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639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85402"/>
            <a:ext cx="8229600" cy="55131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Content of Part I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48604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three lectures to answer the following questions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partial differential equations: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688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Three interpretations of derivative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definition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velocity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defined as the ratio of the distance traveled to the travel time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Instant velocity at a time moment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way traversed </a:t>
            </a:r>
            <a:b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an arbitrarily short time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013C6-B1C5-4AD4-84FA-81A3DC69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96A5E37-C0F1-4FF9-97C7-4D89BF9FC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123286"/>
              </p:ext>
            </p:extLst>
          </p:nvPr>
        </p:nvGraphicFramePr>
        <p:xfrm>
          <a:off x="2695672" y="4653136"/>
          <a:ext cx="4036568" cy="985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9"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196A5E37-C0F1-4FF9-97C7-4D89BF9FC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672" y="4653136"/>
                        <a:ext cx="4036568" cy="9850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904FBFD3-00CF-47EE-B1B1-73B02133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A25D49E-F8D6-45AE-883E-C5E29A3A7B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186304"/>
              </p:ext>
            </p:extLst>
          </p:nvPr>
        </p:nvGraphicFramePr>
        <p:xfrm>
          <a:off x="3491880" y="2741166"/>
          <a:ext cx="20605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10" name="Equation" r:id="rId6" imgW="990360" imgH="393480" progId="Equation.DSMT4">
                  <p:embed/>
                </p:oleObj>
              </mc:Choice>
              <mc:Fallback>
                <p:oleObj name="Equation" r:id="rId6" imgW="9903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41166"/>
                        <a:ext cx="20605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2261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Direct and inverse differentiation problems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2033"/>
            <a:ext cx="9144000" cy="52553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can have direct and inverse differentiation problems</a:t>
            </a:r>
          </a:p>
          <a:p>
            <a:pPr marL="0" indent="0" algn="ctr">
              <a:buNone/>
            </a:pPr>
            <a:endParaRPr lang="en-US" sz="1400" b="1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0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216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Direct and inverse differentiation problems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2033"/>
            <a:ext cx="9144000" cy="52553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can have direct and inverse differentiation problems</a:t>
            </a:r>
          </a:p>
          <a:p>
            <a:pPr marL="0" indent="0" algn="ctr">
              <a:buNone/>
            </a:pPr>
            <a:endParaRPr lang="en-US" sz="1400" b="1" dirty="0"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b="1" dirty="0">
                <a:latin typeface="Times New Roman" panose="02020603050405020304" pitchFamily="18" charset="0"/>
              </a:rPr>
              <a:t>Direct problems</a:t>
            </a: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derivative by the known function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tangent by the known curve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velocity by the known law of movement 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400" b="1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0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543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Direct and inverse differentiation problems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2033"/>
            <a:ext cx="9144000" cy="52553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can have direct and inverse differentiation problems</a:t>
            </a:r>
          </a:p>
          <a:p>
            <a:pPr marL="0" indent="0" algn="ctr">
              <a:buNone/>
            </a:pPr>
            <a:endParaRPr lang="en-US" sz="1400" b="1" dirty="0"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b="1" dirty="0">
                <a:latin typeface="Times New Roman" panose="02020603050405020304" pitchFamily="18" charset="0"/>
              </a:rPr>
              <a:t>Direct problems</a:t>
            </a: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derivative by the known function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tangent by the known curve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velocity by the known law of movement 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400" b="1" dirty="0"/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problems</a:t>
            </a: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function by the known derivative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curve by the known tangent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5225" algn="just">
              <a:lnSpc>
                <a:spcPct val="107000"/>
              </a:lnSpc>
              <a:spcAft>
                <a:spcPts val="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law of movement by the known velocity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0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83120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Differential equation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74924"/>
            <a:ext cx="9252520" cy="56357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differentiation inverse problem?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3F859-04CB-4310-8793-9CC975B7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1118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Differential equation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74924"/>
            <a:ext cx="9252520" cy="56357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differentiation inverse problem?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problem of determining a function by its known derivative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3F859-04CB-4310-8793-9CC975B7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723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Differential equation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6357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differentiation inverse problem?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problem of determining a function by its known derivative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have the equation</a:t>
            </a: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1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respect to the function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the function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3F859-04CB-4310-8793-9CC975B7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E757568-9467-4169-9513-EB54EF35C0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1910" y="2822075"/>
          <a:ext cx="1620180" cy="46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5" name="Equation" r:id="rId4" imgW="723586" imgH="203112" progId="Equation.DSMT4">
                  <p:embed/>
                </p:oleObj>
              </mc:Choice>
              <mc:Fallback>
                <p:oleObj name="Equation" r:id="rId4" imgW="723586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8E757568-9467-4169-9513-EB54EF35C0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910" y="2822075"/>
                        <a:ext cx="1620180" cy="462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0439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Differential equation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6357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differentiation inverse problem?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problem of determining a function by its known derivative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have the equation</a:t>
            </a: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1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respect to the function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the function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this?</a:t>
            </a:r>
            <a:endParaRPr lang="ru-RU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3F859-04CB-4310-8793-9CC975B7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E757568-9467-4169-9513-EB54EF35C0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1910" y="2822075"/>
          <a:ext cx="1620180" cy="46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99" name="Equation" r:id="rId4" imgW="723586" imgH="203112" progId="Equation.DSMT4">
                  <p:embed/>
                </p:oleObj>
              </mc:Choice>
              <mc:Fallback>
                <p:oleObj name="Equation" r:id="rId4" imgW="723586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8E757568-9467-4169-9513-EB54EF35C0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910" y="2822075"/>
                        <a:ext cx="1620180" cy="462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60284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Differential equation</a:t>
            </a:r>
            <a:endParaRPr lang="ru-RU" sz="60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174924"/>
            <a:ext cx="9144000" cy="56357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differentiation inverse problem?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problem of determining a function by its known derivative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have the equation</a:t>
            </a:r>
          </a:p>
          <a:p>
            <a:pPr marL="0" indent="0" algn="ctr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respect to the function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the function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equation is called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differential equation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because we have the unknown function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 the differentiation operation</a:t>
            </a:r>
          </a:p>
          <a:p>
            <a:pPr marL="0" indent="0" algn="ctr"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F3F859-04CB-4310-8793-9CC975B7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E757568-9467-4169-9513-EB54EF35C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216484"/>
              </p:ext>
            </p:extLst>
          </p:nvPr>
        </p:nvGraphicFramePr>
        <p:xfrm>
          <a:off x="3761910" y="2822075"/>
          <a:ext cx="1620180" cy="46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0" name="Equation" r:id="rId4" imgW="723586" imgH="203112" progId="Equation.DSMT4">
                  <p:embed/>
                </p:oleObj>
              </mc:Choice>
              <mc:Fallback>
                <p:oleObj name="Equation" r:id="rId4" imgW="723586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910" y="2822075"/>
                        <a:ext cx="1620180" cy="462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16786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3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8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85402"/>
            <a:ext cx="8229600" cy="55131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Content of Part I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48604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three lectures to answer the following questions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partial differential equations: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this?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7796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what?</a:t>
            </a:r>
            <a:endParaRPr lang="en-US" sz="1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7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6098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91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0057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5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338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solution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equation is its general solution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concrete value of the constant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24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24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4183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solution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equation is its general solution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concrete value of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would like to determine the concrete function,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it is necessary to add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what?</a:t>
            </a:r>
            <a:endParaRPr lang="ru-RU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47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7673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solution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equation is its general solution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concrete value of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would like to determine the concrete function,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it is necessary to add an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initial condition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are given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6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C247E61-45F3-4471-B925-1A1CAE9EF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037002"/>
              </p:ext>
            </p:extLst>
          </p:nvPr>
        </p:nvGraphicFramePr>
        <p:xfrm>
          <a:off x="3857248" y="5085184"/>
          <a:ext cx="1506840" cy="516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7" name="Equation" r:id="rId6" imgW="660400" imgH="228600" progId="Equation.DSMT4">
                  <p:embed/>
                </p:oleObj>
              </mc:Choice>
              <mc:Fallback>
                <p:oleObj name="Equation" r:id="rId6" imgW="660400" imgH="22860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3C247E61-45F3-4471-B925-1A1CAE9EFE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248" y="5085184"/>
                        <a:ext cx="1506840" cy="516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53419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solution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equation is its general solution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concrete value of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would like to determine the concrete function,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it is necessary to add an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initial condition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are given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differential equation with initial condition is called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0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360964F-1462-4234-AD75-895C85118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C247E61-45F3-4471-B925-1A1CAE9EFE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7248" y="5144617"/>
          <a:ext cx="1506840" cy="516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1" name="Equation" r:id="rId6" imgW="660400" imgH="228600" progId="Equation.DSMT4">
                  <p:embed/>
                </p:oleObj>
              </mc:Choice>
              <mc:Fallback>
                <p:oleObj name="Equation" r:id="rId6" imgW="660400" imgH="22860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3C247E61-45F3-4471-B925-1A1CAE9EFE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248" y="5144617"/>
                        <a:ext cx="1506840" cy="516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24250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Cauchy problem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easiest situation with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determine the function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 satisfies the given equation for all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equality gives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solution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this equation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Solution of differential equations can be determined accurate to a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solution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equation is its general solution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concrete value of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would like to determine the concrete function,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it is necessary to add an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initial condition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are given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differential equation with initial condition is called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Cauchy problem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8EAD6-4DD8-4906-BF9F-85027AB0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360964F-1462-4234-AD75-895C851181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734684"/>
              </p:ext>
            </p:extLst>
          </p:nvPr>
        </p:nvGraphicFramePr>
        <p:xfrm>
          <a:off x="3674696" y="1844824"/>
          <a:ext cx="1761400" cy="46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8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696" y="1844824"/>
                        <a:ext cx="1761400" cy="46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1D34D0CA-B403-4E6E-8B6B-7621B33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C247E61-45F3-4471-B925-1A1CAE9EF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395438"/>
              </p:ext>
            </p:extLst>
          </p:nvPr>
        </p:nvGraphicFramePr>
        <p:xfrm>
          <a:off x="3857248" y="5144617"/>
          <a:ext cx="1506840" cy="516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9" name="Equation" r:id="rId6" imgW="660400" imgH="228600" progId="Equation.DSMT4">
                  <p:embed/>
                </p:oleObj>
              </mc:Choice>
              <mc:Fallback>
                <p:oleObj name="Equation" r:id="rId6" imgW="6604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248" y="5144617"/>
                        <a:ext cx="1506840" cy="516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71830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1413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Newton law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movement is characterized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equality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= ma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­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force,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mass, and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acceleration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3000" b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1500" i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9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95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85402"/>
            <a:ext cx="8229600" cy="55131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Content of Part I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48604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three lectures to answer the following questions 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partial differential equations: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this?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it is important?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0440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Newton law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movement is characterized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equality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= 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force,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mass,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acceleration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Acceleration is the second derivative of the body coordinate</a:t>
            </a:r>
            <a:endParaRPr lang="ru-RU" sz="3600" b="1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chemeClr val="bg1"/>
                </a:solidFill>
              </a:rPr>
              <a:t>Вопрос: что мы наблюдаем?</a:t>
            </a:r>
            <a:endParaRPr lang="en-US" sz="30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1500" i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9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F4653EF-B0EF-4CC1-BEB2-3A05E06F26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7316" y="3172618"/>
          <a:ext cx="1674764" cy="431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39" name="Equation" r:id="rId4" imgW="812520" imgH="203040" progId="Equation.DSMT4">
                  <p:embed/>
                </p:oleObj>
              </mc:Choice>
              <mc:Fallback>
                <p:oleObj name="Equation" r:id="rId4" imgW="812520" imgH="20304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1F4653EF-B0EF-4CC1-BEB2-3A05E06F2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316" y="3172618"/>
                        <a:ext cx="1674764" cy="4312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4509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Newton law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movement is characterized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equality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= 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force,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mass,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acceleration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Acceleration is the second derivative of the body coordinate</a:t>
            </a:r>
            <a:endParaRPr lang="ru-RU" sz="36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chemeClr val="bg1"/>
                </a:solidFill>
              </a:rPr>
              <a:t>Вопрос: что мы наблюдаем?</a:t>
            </a:r>
            <a:endParaRPr lang="en-US" sz="3000" dirty="0">
              <a:solidFill>
                <a:schemeClr val="bg1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second order differential equation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>
              <a:solidFill>
                <a:srgbClr val="0070C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1500" i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9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F4653EF-B0EF-4CC1-BEB2-3A05E06F26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7316" y="3172618"/>
          <a:ext cx="1674764" cy="431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63" name="Equation" r:id="rId4" imgW="812520" imgH="203040" progId="Equation.DSMT4">
                  <p:embed/>
                </p:oleObj>
              </mc:Choice>
              <mc:Fallback>
                <p:oleObj name="Equation" r:id="rId4" imgW="812520" imgH="20304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1F4653EF-B0EF-4CC1-BEB2-3A05E06F2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316" y="3172618"/>
                        <a:ext cx="1674764" cy="4312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7475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Newton law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movement is characterized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equality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= 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force,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mass,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acceleration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Acceleration is the second derivative of the body coordinate</a:t>
            </a:r>
            <a:endParaRPr lang="ru-RU" sz="36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chemeClr val="bg1"/>
                </a:solidFill>
              </a:rPr>
              <a:t>Вопрос: что мы наблюдаем?</a:t>
            </a:r>
            <a:endParaRPr lang="en-US" sz="3000" dirty="0">
              <a:solidFill>
                <a:schemeClr val="bg1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second order differential equation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b="1" dirty="0">
                <a:solidFill>
                  <a:schemeClr val="bg1"/>
                </a:solidFill>
              </a:rPr>
              <a:t>Вывод</a:t>
            </a:r>
            <a:r>
              <a:rPr lang="ru-RU" sz="3000" dirty="0">
                <a:solidFill>
                  <a:schemeClr val="bg1"/>
                </a:solidFill>
              </a:rPr>
              <a:t>: </a:t>
            </a:r>
            <a:r>
              <a:rPr lang="ru-RU" sz="3000" b="1" dirty="0">
                <a:solidFill>
                  <a:schemeClr val="bg1"/>
                </a:solidFill>
              </a:rPr>
              <a:t>состояние системы описывается функцией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 arbitrary constants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>
              <a:solidFill>
                <a:srgbClr val="0070C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1500" i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9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F4653EF-B0EF-4CC1-BEB2-3A05E06F2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664157"/>
              </p:ext>
            </p:extLst>
          </p:nvPr>
        </p:nvGraphicFramePr>
        <p:xfrm>
          <a:off x="3617316" y="3172618"/>
          <a:ext cx="1674764" cy="431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7" name="Equation" r:id="rId4" imgW="812520" imgH="203040" progId="Equation.DSMT4">
                  <p:embed/>
                </p:oleObj>
              </mc:Choice>
              <mc:Fallback>
                <p:oleObj name="Equation" r:id="rId4" imgW="812520" imgH="20304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1F4653EF-B0EF-4CC1-BEB2-3A05E06F2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316" y="3172618"/>
                        <a:ext cx="1674764" cy="4312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74B71A0-23D5-4B1A-97C5-0486A3485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52950"/>
              </p:ext>
            </p:extLst>
          </p:nvPr>
        </p:nvGraphicFramePr>
        <p:xfrm>
          <a:off x="3204146" y="3964706"/>
          <a:ext cx="2519982" cy="472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8" name="Equation" r:id="rId6" imgW="1231366" imgH="228501" progId="Equation.DSMT4">
                  <p:embed/>
                </p:oleObj>
              </mc:Choice>
              <mc:Fallback>
                <p:oleObj name="Equation" r:id="rId6" imgW="1231366" imgH="228501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074B71A0-23D5-4B1A-97C5-0486A34851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4146" y="3964706"/>
                        <a:ext cx="2519982" cy="472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CA3D89E8-FE23-4AE1-9CD6-98939219FB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808" y="4399394"/>
          <a:ext cx="3168352" cy="829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9" name="Equation" r:id="rId8" imgW="1600200" imgH="419100" progId="Equation.DSMT4">
                  <p:embed/>
                </p:oleObj>
              </mc:Choice>
              <mc:Fallback>
                <p:oleObj name="Equation" r:id="rId8" imgW="1600200" imgH="419100" progId="Equation.DSMT4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CA3D89E8-FE23-4AE1-9CD6-98939219FB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399394"/>
                        <a:ext cx="3168352" cy="8298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4052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Rectilinear movement of the body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12600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as an example the rectilinear movement of the body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Newton law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movement is characterized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equality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= 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 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force,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mass,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acceleration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Acceleration is the second derivative of the body coordinate</a:t>
            </a:r>
            <a:endParaRPr lang="ru-RU" sz="36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chemeClr val="bg1"/>
                </a:solidFill>
              </a:rPr>
              <a:t>Вопрос: что мы наблюдаем?</a:t>
            </a:r>
            <a:endParaRPr lang="en-US" sz="3000" dirty="0">
              <a:solidFill>
                <a:schemeClr val="bg1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 is the second order differential equation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>
              <a:solidFill>
                <a:schemeClr val="bg1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b="1" dirty="0">
                <a:solidFill>
                  <a:schemeClr val="bg1"/>
                </a:solidFill>
              </a:rPr>
              <a:t>Вывод</a:t>
            </a:r>
            <a:r>
              <a:rPr lang="ru-RU" sz="3000" dirty="0">
                <a:solidFill>
                  <a:schemeClr val="bg1"/>
                </a:solidFill>
              </a:rPr>
              <a:t>: </a:t>
            </a:r>
            <a:r>
              <a:rPr lang="ru-RU" sz="3000" b="1" dirty="0">
                <a:solidFill>
                  <a:schemeClr val="bg1"/>
                </a:solidFill>
              </a:rPr>
              <a:t>состояние системы описывается функцией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 arbitrary constants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</a:rPr>
              <a:t>Add initial conditions for finding it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>
              <a:solidFill>
                <a:srgbClr val="0070C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1500" i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9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21EE329C-5465-425C-A64F-9006105D8E7B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F2CE2-EB52-4289-97A1-2FDDE7172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F4653EF-B0EF-4CC1-BEB2-3A05E06F2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436135"/>
              </p:ext>
            </p:extLst>
          </p:nvPr>
        </p:nvGraphicFramePr>
        <p:xfrm>
          <a:off x="3707904" y="3094363"/>
          <a:ext cx="1579116" cy="406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8" name="Equation" r:id="rId4" imgW="812520" imgH="203040" progId="Equation.DSMT4">
                  <p:embed/>
                </p:oleObj>
              </mc:Choice>
              <mc:Fallback>
                <p:oleObj name="Equation" r:id="rId4" imgW="81252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094363"/>
                        <a:ext cx="1579116" cy="4066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4CBA472E-E1AC-4BE1-8FBD-8DAA926F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74B71A0-23D5-4B1A-97C5-0486A3485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664859"/>
              </p:ext>
            </p:extLst>
          </p:nvPr>
        </p:nvGraphicFramePr>
        <p:xfrm>
          <a:off x="3204146" y="3933056"/>
          <a:ext cx="2519982" cy="472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9" name="Equation" r:id="rId6" imgW="1231366" imgH="228501" progId="Equation.DSMT4">
                  <p:embed/>
                </p:oleObj>
              </mc:Choice>
              <mc:Fallback>
                <p:oleObj name="Equation" r:id="rId6" imgW="1231366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4146" y="3933056"/>
                        <a:ext cx="2519982" cy="472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>
            <a:extLst>
              <a:ext uri="{FF2B5EF4-FFF2-40B4-BE49-F238E27FC236}">
                <a16:creationId xmlns:a16="http://schemas.microsoft.com/office/drawing/2014/main" id="{B1308E25-CD28-407A-947D-BA702EB2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CA3D89E8-FE23-4AE1-9CD6-98939219FB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864772"/>
              </p:ext>
            </p:extLst>
          </p:nvPr>
        </p:nvGraphicFramePr>
        <p:xfrm>
          <a:off x="2843808" y="4399394"/>
          <a:ext cx="3168352" cy="829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20" name="Equation" r:id="rId8" imgW="1600200" imgH="419100" progId="Equation.DSMT4">
                  <p:embed/>
                </p:oleObj>
              </mc:Choice>
              <mc:Fallback>
                <p:oleObj name="Equation" r:id="rId8" imgW="16002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399394"/>
                        <a:ext cx="3168352" cy="8298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D9445BF-193F-4349-A3D1-3EA47A6D8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EC1FC5E3-DD1D-4BC7-89B1-EFFD7D39A7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283626"/>
              </p:ext>
            </p:extLst>
          </p:nvPr>
        </p:nvGraphicFramePr>
        <p:xfrm>
          <a:off x="3062139" y="5884983"/>
          <a:ext cx="3022029" cy="53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21" name="Equation" r:id="rId10" imgW="1282680" imgH="228600" progId="Equation.DSMT4">
                  <p:embed/>
                </p:oleObj>
              </mc:Choice>
              <mc:Fallback>
                <p:oleObj name="Equation" r:id="rId10" imgW="128268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139" y="5884983"/>
                        <a:ext cx="3022029" cy="5380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19449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6146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two variables determines a surface in the space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692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two variables determines a surface in the space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Two-dimensional analogue of the tangent to the curve at a point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tangent plane to the surface at the concrete point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50271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two variables determines a surface in the space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Two-dimensional analogue of the tangent to the curve at a point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tangent plane to the surface at the concrete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Equation of the tangent line to the curve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x=x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b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point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determined by the formula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23A3C1C-6CD9-4261-8E30-EE1421E2ED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7270" y="3670604"/>
          <a:ext cx="3309459" cy="478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1" name="Equation" r:id="rId4" imgW="1574800" imgH="228600" progId="Equation.DSMT4">
                  <p:embed/>
                </p:oleObj>
              </mc:Choice>
              <mc:Fallback>
                <p:oleObj name="Equation" r:id="rId4" imgW="1574800" imgH="22860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23A3C1C-6CD9-4261-8E30-EE1421E2E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270" y="3670604"/>
                        <a:ext cx="3309459" cy="4784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55515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two variables determines a surface in the space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Two-dimensional analogue of the tangent to the curve at a point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tangent plane to the surface at the concrete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Equation of the tangent line to the curve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x=x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point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determined by the formula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Equation of the tangent plane to the surface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u=u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point (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</a:rPr>
              <a:t>is determined by the formula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23A3C1C-6CD9-4261-8E30-EE1421E2E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93783"/>
              </p:ext>
            </p:extLst>
          </p:nvPr>
        </p:nvGraphicFramePr>
        <p:xfrm>
          <a:off x="2917270" y="3670604"/>
          <a:ext cx="3309459" cy="478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01" name="Equation" r:id="rId4" imgW="1574800" imgH="228600" progId="Equation.DSMT4">
                  <p:embed/>
                </p:oleObj>
              </mc:Choice>
              <mc:Fallback>
                <p:oleObj name="Equation" r:id="rId4" imgW="15748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270" y="3670604"/>
                        <a:ext cx="3309459" cy="4784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532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15962"/>
          </a:xfrm>
        </p:spPr>
        <p:txBody>
          <a:bodyPr>
            <a:normAutofit/>
          </a:bodyPr>
          <a:lstStyle/>
          <a:p>
            <a:r>
              <a:rPr lang="ru-RU" sz="3600" b="1" dirty="0"/>
              <a:t> </a:t>
            </a:r>
            <a:r>
              <a:rPr lang="en-US" sz="3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Tangent plane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one variable determines a curve on the plane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 of two variables determines a surface in the space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Two-dimensional analogue of the tangent to the curve at a point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the tangent plane to the surface at the concrete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Equation of the tangent line to the curve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x=x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point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determined by the formula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Equation of the tangent plane to the surface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u=u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point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is determined by the formula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0" dirty="0">
              <a:latin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</a:rPr>
              <a:t>where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 the partial derivatives of the function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endParaRPr lang="ru-RU" sz="2400" dirty="0">
              <a:latin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25377C24-F1EF-4078-B512-E83C66CD3D64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38F3A0-D55A-4EBC-8F90-ACC511645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23A3C1C-6CD9-4261-8E30-EE1421E2ED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7270" y="3670604"/>
          <a:ext cx="3309459" cy="478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0" name="Equation" r:id="rId4" imgW="1574800" imgH="228600" progId="Equation.DSMT4">
                  <p:embed/>
                </p:oleObj>
              </mc:Choice>
              <mc:Fallback>
                <p:oleObj name="Equation" r:id="rId4" imgW="1574800" imgH="22860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423A3C1C-6CD9-4261-8E30-EE1421E2E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270" y="3670604"/>
                        <a:ext cx="3309459" cy="4784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AB66DCFB-8046-4C84-94F1-54186D14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EF9235B5-7C3F-4932-900F-840986A198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370" y="5134951"/>
          <a:ext cx="8783118" cy="598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1" name="Equation" r:id="rId6" imgW="3492500" imgH="241300" progId="Equation.DSMT4">
                  <p:embed/>
                </p:oleObj>
              </mc:Choice>
              <mc:Fallback>
                <p:oleObj name="Equation" r:id="rId6" imgW="3492500" imgH="24130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EF9235B5-7C3F-4932-900F-840986A19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70" y="5134951"/>
                        <a:ext cx="8783118" cy="598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59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85402"/>
            <a:ext cx="8229600" cy="55131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Content of Part I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486049"/>
            <a:ext cx="9144000" cy="496728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three lectures to answer the following questions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partial differential equations: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this?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it is important?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2050" lvl="0" indent="-606425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55713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can we begin to analyze it?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21590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Partial differential equation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problem for the one-dimensional case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determining the curve by its tangent line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 the ordinary differential equation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5F2105AA-83CB-42FF-B317-3B864BA2D23C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15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EA79C06-637D-4A3B-97C9-7920A0E8F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1CF84B6-113B-4FCD-981B-9194272B0B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912" y="2708275"/>
          <a:ext cx="16430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9" name="Equation" r:id="rId4" imgW="723600" imgH="203040" progId="Equation.DSMT4">
                  <p:embed/>
                </p:oleObj>
              </mc:Choice>
              <mc:Fallback>
                <p:oleObj name="Equation" r:id="rId4" imgW="723600" imgH="20304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C1CF84B6-113B-4FCD-981B-9194272B0B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708275"/>
                        <a:ext cx="1643063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8">
            <a:extLst>
              <a:ext uri="{FF2B5EF4-FFF2-40B4-BE49-F238E27FC236}">
                <a16:creationId xmlns:a16="http://schemas.microsoft.com/office/drawing/2014/main" id="{43CCA7F9-F6E0-42C2-A57D-BA94C1C37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261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Partial differential equation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problem for the one-dimensional case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determining the curve by its tangent line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 the ordinary differential equation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problem for the two-dimensional case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determining the surface by its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tangent plane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 the partial differential equation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ru-RU" sz="16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5F2105AA-83CB-42FF-B317-3B864BA2D23C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15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EA79C06-637D-4A3B-97C9-7920A0E8F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1CF84B6-113B-4FCD-981B-9194272B0B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070614"/>
              </p:ext>
            </p:extLst>
          </p:nvPr>
        </p:nvGraphicFramePr>
        <p:xfrm>
          <a:off x="3779912" y="2708275"/>
          <a:ext cx="16430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5" name="Equation" r:id="rId4" imgW="723600" imgH="203040" progId="Equation.DSMT4">
                  <p:embed/>
                </p:oleObj>
              </mc:Choice>
              <mc:Fallback>
                <p:oleObj name="Equation" r:id="rId4" imgW="72360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708275"/>
                        <a:ext cx="1643063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8">
            <a:extLst>
              <a:ext uri="{FF2B5EF4-FFF2-40B4-BE49-F238E27FC236}">
                <a16:creationId xmlns:a16="http://schemas.microsoft.com/office/drawing/2014/main" id="{43CCA7F9-F6E0-42C2-A57D-BA94C1C37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407A846-E68F-4B34-BFEA-A8E28FB6E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580825"/>
              </p:ext>
            </p:extLst>
          </p:nvPr>
        </p:nvGraphicFramePr>
        <p:xfrm>
          <a:off x="2011396" y="5013176"/>
          <a:ext cx="508088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6" name="Equation" r:id="rId6" imgW="1866900" imgH="241300" progId="Equation.DSMT4">
                  <p:embed/>
                </p:oleObj>
              </mc:Choice>
              <mc:Fallback>
                <p:oleObj name="Equation" r:id="rId6" imgW="1866900" imgH="2413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96" y="5013176"/>
                        <a:ext cx="5080884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91796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easiest first order partial differential equation</a:t>
            </a:r>
            <a:endParaRPr lang="ru-RU" sz="2000" b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2000" b="1" dirty="0"/>
          </a:p>
          <a:p>
            <a:pPr marL="0" indent="0" algn="just">
              <a:spcBef>
                <a:spcPts val="600"/>
              </a:spcBef>
              <a:buNone/>
            </a:pPr>
            <a:endParaRPr lang="en-US" sz="900" b="1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positive constant</a:t>
            </a:r>
          </a:p>
          <a:p>
            <a:pPr marL="0" indent="0">
              <a:spcBef>
                <a:spcPts val="600"/>
              </a:spcBef>
              <a:buNone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6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EE10B22-07EE-4FFC-822D-956119D7DE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5816" y="1568792"/>
          <a:ext cx="3384376" cy="56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83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DEE10B22-07EE-4FFC-822D-956119D7D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68792"/>
                        <a:ext cx="3384376" cy="564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81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easiest first order partial differential equation</a:t>
            </a:r>
            <a:endParaRPr lang="ru-RU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9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positive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the family of functions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b="1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arbitrary parameter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b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6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EE10B22-07EE-4FFC-822D-956119D7DE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5816" y="1568792"/>
          <a:ext cx="3384376" cy="56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2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DEE10B22-07EE-4FFC-822D-956119D7D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68792"/>
                        <a:ext cx="3384376" cy="564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88B0C744-0C14-42C5-8329-DD8AF0B1F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7865" y="3019933"/>
          <a:ext cx="2304255" cy="58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3" name="Equation" r:id="rId6" imgW="889000" imgH="228600" progId="Equation.DSMT4">
                  <p:embed/>
                </p:oleObj>
              </mc:Choice>
              <mc:Fallback>
                <p:oleObj name="Equation" r:id="rId6" imgW="889000" imgH="22860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88B0C744-0C14-42C5-8329-DD8AF0B1F5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5" y="3019933"/>
                        <a:ext cx="2304255" cy="58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1256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easiest first order partial differential equation</a:t>
            </a:r>
            <a:endParaRPr lang="ru-RU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9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positive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the family of functions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arbitrary parameter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These functions are called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characteristics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of the equation </a:t>
            </a:r>
          </a:p>
          <a:p>
            <a:pPr marL="0" indent="0">
              <a:spcBef>
                <a:spcPts val="600"/>
              </a:spcBef>
              <a:buNone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6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EE10B22-07EE-4FFC-822D-956119D7DE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5816" y="1568792"/>
          <a:ext cx="3384376" cy="56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41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DEE10B22-07EE-4FFC-822D-956119D7D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68792"/>
                        <a:ext cx="3384376" cy="564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88B0C744-0C14-42C5-8329-DD8AF0B1F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7865" y="3019933"/>
          <a:ext cx="2304255" cy="58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42" name="Equation" r:id="rId6" imgW="889000" imgH="228600" progId="Equation.DSMT4">
                  <p:embed/>
                </p:oleObj>
              </mc:Choice>
              <mc:Fallback>
                <p:oleObj name="Equation" r:id="rId6" imgW="889000" imgH="228600" progId="Equation.DSMT4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88B0C744-0C14-42C5-8329-DD8AF0B1F5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5" y="3019933"/>
                        <a:ext cx="2304255" cy="58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0" y="4681538"/>
          <a:ext cx="511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43" name="Equation" r:id="rId8" imgW="1968480" imgH="253800" progId="Equation.DSMT4">
                  <p:embed/>
                </p:oleObj>
              </mc:Choice>
              <mc:Fallback>
                <p:oleObj name="Equation" r:id="rId8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4681538"/>
                        <a:ext cx="5118100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2229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easiest first order partial differential equation</a:t>
            </a:r>
            <a:endParaRPr lang="ru-RU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20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90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given positive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 the family of functions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arbitrary parameter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b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These functions are called the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characteristics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of the equation </a:t>
            </a:r>
          </a:p>
          <a:p>
            <a:pPr marL="0" indent="0">
              <a:spcBef>
                <a:spcPts val="600"/>
              </a:spcBef>
              <a:buNone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solution of the equation on the characteristic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concrete parameter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endParaRPr lang="en-US" sz="2000" b="1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6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EE10B22-07EE-4FFC-822D-956119D7D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749965"/>
              </p:ext>
            </p:extLst>
          </p:nvPr>
        </p:nvGraphicFramePr>
        <p:xfrm>
          <a:off x="2915816" y="1568792"/>
          <a:ext cx="3384376" cy="56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1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68792"/>
                        <a:ext cx="3384376" cy="564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88B0C744-0C14-42C5-8329-DD8AF0B1F5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209907"/>
              </p:ext>
            </p:extLst>
          </p:nvPr>
        </p:nvGraphicFramePr>
        <p:xfrm>
          <a:off x="3347865" y="3019933"/>
          <a:ext cx="2304255" cy="58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2" name="Equation" r:id="rId6" imgW="889000" imgH="228600" progId="Equation.DSMT4">
                  <p:embed/>
                </p:oleObj>
              </mc:Choice>
              <mc:Fallback>
                <p:oleObj name="Equation" r:id="rId6" imgW="8890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5" y="3019933"/>
                        <a:ext cx="2304255" cy="58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413274"/>
              </p:ext>
            </p:extLst>
          </p:nvPr>
        </p:nvGraphicFramePr>
        <p:xfrm>
          <a:off x="1797050" y="4681538"/>
          <a:ext cx="511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3" name="Equation" r:id="rId8" imgW="1968480" imgH="253800" progId="Equation.DSMT4">
                  <p:embed/>
                </p:oleObj>
              </mc:Choice>
              <mc:Fallback>
                <p:oleObj name="Equation" r:id="rId8" imgW="1968480" imgH="253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4681538"/>
                        <a:ext cx="5118100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232306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437" y="1273175"/>
          <a:ext cx="4141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5" name="Equation" r:id="rId4" imgW="1968480" imgH="253800" progId="Equation.DSMT4">
                  <p:embed/>
                </p:oleObj>
              </mc:Choice>
              <mc:Fallback>
                <p:oleObj name="Equation" r:id="rId4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37" y="1273175"/>
                        <a:ext cx="4141787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AE0E13D-59FA-4E62-9DBF-99B1F3D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CE73CB6A-1913-477E-9E5E-688D8959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0184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derivative of the function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437" y="1273175"/>
          <a:ext cx="4141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84" name="Equation" r:id="rId4" imgW="1968480" imgH="253800" progId="Equation.DSMT4">
                  <p:embed/>
                </p:oleObj>
              </mc:Choice>
              <mc:Fallback>
                <p:oleObj name="Equation" r:id="rId4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37" y="1273175"/>
                        <a:ext cx="4141787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AE0E13D-59FA-4E62-9DBF-99B1F3D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0EB02667-E6E0-4C14-AF79-B555471D4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7864" y="2204864"/>
          <a:ext cx="24796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85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0EB02667-E6E0-4C14-AF79-B555471D40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204864"/>
                        <a:ext cx="2479675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CE73CB6A-1913-477E-9E5E-688D8959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45210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derivative of the function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437" y="1273175"/>
          <a:ext cx="4141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3" name="Equation" r:id="rId4" imgW="1968480" imgH="253800" progId="Equation.DSMT4">
                  <p:embed/>
                </p:oleObj>
              </mc:Choice>
              <mc:Fallback>
                <p:oleObj name="Equation" r:id="rId4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37" y="1273175"/>
                        <a:ext cx="4141787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AE0E13D-59FA-4E62-9DBF-99B1F3D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0EB02667-E6E0-4C14-AF79-B555471D4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7864" y="2204864"/>
          <a:ext cx="24796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4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0EB02667-E6E0-4C14-AF79-B555471D40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204864"/>
                        <a:ext cx="2479675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CE73CB6A-1913-477E-9E5E-688D8959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30DAC3E0-5356-4DD5-A1FB-F6F99EAB9E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528" y="2780928"/>
          <a:ext cx="850083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5" name="Equation" r:id="rId8" imgW="3962400" imgH="711200" progId="Equation.DSMT4">
                  <p:embed/>
                </p:oleObj>
              </mc:Choice>
              <mc:Fallback>
                <p:oleObj name="Equation" r:id="rId8" imgW="3962400" imgH="711200" progId="Equation.DSMT4">
                  <p:embed/>
                  <p:pic>
                    <p:nvPicPr>
                      <p:cNvPr id="17" name="Объект 16">
                        <a:extLst>
                          <a:ext uri="{FF2B5EF4-FFF2-40B4-BE49-F238E27FC236}">
                            <a16:creationId xmlns:a16="http://schemas.microsoft.com/office/drawing/2014/main" id="{30DAC3E0-5356-4DD5-A1FB-F6F99EAB9E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780928"/>
                        <a:ext cx="8500836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623652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derivative of the function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function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constant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437" y="1273175"/>
          <a:ext cx="4141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7" name="Equation" r:id="rId4" imgW="1968480" imgH="253800" progId="Equation.DSMT4">
                  <p:embed/>
                </p:oleObj>
              </mc:Choice>
              <mc:Fallback>
                <p:oleObj name="Equation" r:id="rId4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37" y="1273175"/>
                        <a:ext cx="4141787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AE0E13D-59FA-4E62-9DBF-99B1F3D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0EB02667-E6E0-4C14-AF79-B555471D4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7864" y="2204864"/>
          <a:ext cx="24796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8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0EB02667-E6E0-4C14-AF79-B555471D40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204864"/>
                        <a:ext cx="2479675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CE73CB6A-1913-477E-9E5E-688D8959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30DAC3E0-5356-4DD5-A1FB-F6F99EAB9E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528" y="2780928"/>
          <a:ext cx="850083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9" name="Equation" r:id="rId8" imgW="3962400" imgH="711200" progId="Equation.DSMT4">
                  <p:embed/>
                </p:oleObj>
              </mc:Choice>
              <mc:Fallback>
                <p:oleObj name="Equation" r:id="rId8" imgW="3962400" imgH="711200" progId="Equation.DSMT4">
                  <p:embed/>
                  <p:pic>
                    <p:nvPicPr>
                      <p:cNvPr id="17" name="Объект 16">
                        <a:extLst>
                          <a:ext uri="{FF2B5EF4-FFF2-40B4-BE49-F238E27FC236}">
                            <a16:creationId xmlns:a16="http://schemas.microsoft.com/office/drawing/2014/main" id="{30DAC3E0-5356-4DD5-A1FB-F6F99EAB9E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780928"/>
                        <a:ext cx="8500836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0520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BFCC03-96C7-40C1-B142-F08D3A016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23528" y="211014"/>
            <a:ext cx="8568952" cy="697706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Partial differential equations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0" y="1223180"/>
            <a:ext cx="9144000" cy="542380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00" dirty="0"/>
          </a:p>
          <a:p>
            <a:pPr marL="0" indent="0" algn="ctr">
              <a:spcBef>
                <a:spcPts val="600"/>
              </a:spcBef>
              <a:buNone/>
            </a:pPr>
            <a:endParaRPr lang="en-US" sz="12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5400" b="1" dirty="0">
                <a:solidFill>
                  <a:srgbClr val="FF0000"/>
                </a:solidFill>
              </a:rPr>
              <a:t>Part I. INTRODUCTION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4400" b="1" dirty="0">
                <a:solidFill>
                  <a:srgbClr val="FF0000"/>
                </a:solidFill>
              </a:rPr>
              <a:t>Lecture 1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5400" b="1" dirty="0">
                <a:solidFill>
                  <a:srgbClr val="FF0000"/>
                </a:solidFill>
              </a:rPr>
              <a:t>Ordinary and partial differential equations</a:t>
            </a:r>
          </a:p>
          <a:p>
            <a:pPr marL="0" indent="0" algn="r">
              <a:spcBef>
                <a:spcPts val="600"/>
              </a:spcBef>
              <a:buNone/>
            </a:pP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6233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derivative of the function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function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constant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solution of the considered equation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the same value on each characteristic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8FE96D05-A562-4964-835F-CA86A49D3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8D7F5C4-3BFA-4331-A56E-17D6D3AC8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25B0C01-48AD-4D41-B264-BF55132D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33AECC0-B9F8-4569-BE18-61435B968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738336"/>
              </p:ext>
            </p:extLst>
          </p:nvPr>
        </p:nvGraphicFramePr>
        <p:xfrm>
          <a:off x="2446437" y="1273175"/>
          <a:ext cx="4141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4" name="Equation" r:id="rId4" imgW="1968480" imgH="253800" progId="Equation.DSMT4">
                  <p:embed/>
                </p:oleObj>
              </mc:Choice>
              <mc:Fallback>
                <p:oleObj name="Equation" r:id="rId4" imgW="1968480" imgH="25380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33AECC0-B9F8-4569-BE18-61435B968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37" y="1273175"/>
                        <a:ext cx="4141787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AE0E13D-59FA-4E62-9DBF-99B1F3DC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0EB02667-E6E0-4C14-AF79-B555471D4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007576"/>
              </p:ext>
            </p:extLst>
          </p:nvPr>
        </p:nvGraphicFramePr>
        <p:xfrm>
          <a:off x="3347864" y="2204864"/>
          <a:ext cx="24796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5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204864"/>
                        <a:ext cx="2479675" cy="523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CE73CB6A-1913-477E-9E5E-688D8959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30DAC3E0-5356-4DD5-A1FB-F6F99EAB9E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006097"/>
              </p:ext>
            </p:extLst>
          </p:nvPr>
        </p:nvGraphicFramePr>
        <p:xfrm>
          <a:off x="323528" y="2780928"/>
          <a:ext cx="850083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6" name="Equation" r:id="rId8" imgW="3962400" imgH="711200" progId="Equation.DSMT4">
                  <p:embed/>
                </p:oleObj>
              </mc:Choice>
              <mc:Fallback>
                <p:oleObj name="Equation" r:id="rId8" imgW="3962400" imgH="71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780928"/>
                        <a:ext cx="8500836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693040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equation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16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11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rectangle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rgbClr val="FF0000"/>
                </a:solidFill>
              </a:rPr>
              <a:t>         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8</a:t>
            </a: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25935A4-7347-4573-B63B-4E6238884E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784" y="1700808"/>
          <a:ext cx="388843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1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F25935A4-7347-4573-B63B-4E6238884E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700808"/>
                        <a:ext cx="388843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54474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equation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16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11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rectangle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boundary conditions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rgbClr val="FF0000"/>
                </a:solidFill>
              </a:rPr>
              <a:t>         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8</a:t>
            </a: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25935A4-7347-4573-B63B-4E6238884E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784" y="1700808"/>
          <a:ext cx="388843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0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F25935A4-7347-4573-B63B-4E6238884E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700808"/>
                        <a:ext cx="388843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2DB5809-98FE-42D6-8769-FC7B14BC66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4120" y="3010077"/>
          <a:ext cx="4135760" cy="47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1" name="Equation" r:id="rId6" imgW="1828800" imgH="203040" progId="Equation.DSMT4">
                  <p:embed/>
                </p:oleObj>
              </mc:Choice>
              <mc:Fallback>
                <p:oleObj name="Equation" r:id="rId6" imgW="1828800" imgH="20304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02DB5809-98FE-42D6-8769-FC7B14BC6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120" y="3010077"/>
                        <a:ext cx="4135760" cy="476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44748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equation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16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11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rectangle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0&lt;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boundary conditions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3000" dirty="0">
                <a:solidFill>
                  <a:srgbClr val="FF0000"/>
                </a:solidFill>
              </a:rPr>
              <a:t>         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ru-RU" dirty="0"/>
              <a:t>8</a:t>
            </a: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25935A4-7347-4573-B63B-4E6238884E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21037"/>
              </p:ext>
            </p:extLst>
          </p:nvPr>
        </p:nvGraphicFramePr>
        <p:xfrm>
          <a:off x="2627784" y="1700808"/>
          <a:ext cx="388843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0" name="Equation" r:id="rId4" imgW="1422400" imgH="241300" progId="Equation.DSMT4">
                  <p:embed/>
                </p:oleObj>
              </mc:Choice>
              <mc:Fallback>
                <p:oleObj name="Equation" r:id="rId4" imgW="1422400" imgH="241300" progId="Equation.DSMT4">
                  <p:embed/>
                  <p:pic>
                    <p:nvPicPr>
                      <p:cNvPr id="7" name="Объект 6">
                        <a:extLst>
                          <a:ext uri="{FF2B5EF4-FFF2-40B4-BE49-F238E27FC236}">
                            <a16:creationId xmlns:a16="http://schemas.microsoft.com/office/drawing/2014/main" id="{DEE10B22-07EE-4FFC-822D-956119D7D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700808"/>
                        <a:ext cx="388843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2DB5809-98FE-42D6-8769-FC7B14BC66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656688"/>
              </p:ext>
            </p:extLst>
          </p:nvPr>
        </p:nvGraphicFramePr>
        <p:xfrm>
          <a:off x="2504120" y="3010077"/>
          <a:ext cx="4135760" cy="47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1" name="Equation" r:id="rId6" imgW="1828800" imgH="203040" progId="Equation.DSMT4">
                  <p:embed/>
                </p:oleObj>
              </mc:Choice>
              <mc:Fallback>
                <p:oleObj name="Equation" r:id="rId6" imgW="182880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120" y="3010077"/>
                        <a:ext cx="4135760" cy="476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060891"/>
              </p:ext>
            </p:extLst>
          </p:nvPr>
        </p:nvGraphicFramePr>
        <p:xfrm>
          <a:off x="1763688" y="3674139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2" name="Picture" r:id="rId8" imgW="2714671" imgH="1373782" progId="Word.Picture.8">
                  <p:embed/>
                </p:oleObj>
              </mc:Choice>
              <mc:Fallback>
                <p:oleObj name="Picture" r:id="rId8" imgW="2714671" imgH="1373782" progId="Word.Picture.8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674139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335226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399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71852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3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677573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characteristic that passes through this point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7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63605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characteristic that passes through this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concrete constant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1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521692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characteristic that passes through this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concrete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b&gt;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0, then this characteristic passes the boundary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x=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  <a:endParaRPr lang="en-US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5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915270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characteristic that passes through this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concrete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b&gt;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0, then this characteristic passes the boundary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  <a:endParaRPr lang="en-US" sz="2400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Corresponding point of boundary is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=b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19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674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61197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908720"/>
            <a:ext cx="9144000" cy="59492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determine the solution of the boundary problem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 the concrete point 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)? 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Find the characteristic that passes through this point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concrete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b&gt;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0, then this characteristic passes the boundary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  <a:endParaRPr lang="en-US" sz="2400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Corresponding point of boundary is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hen determine 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y-ax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904088"/>
              </p:ext>
            </p:extLst>
          </p:nvPr>
        </p:nvGraphicFramePr>
        <p:xfrm>
          <a:off x="1907704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3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857283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i.e.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b=y–ax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712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3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AD773380-E547-4DFD-9792-73509849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97719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i.e.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b=y–ax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&lt;0, then this characteristic passes the boundary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y=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712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7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AD773380-E547-4DFD-9792-73509849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1468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i.e.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b=y–ax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&lt;0, then this characteristic passes the boundary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corresponding point of boundary is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=-b/a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712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1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AD773380-E547-4DFD-9792-73509849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8897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i.e.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b=y–ax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&lt;0, then this characteristic passes the boundary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corresponding point of boundary is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=-b/a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Now we determine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x-y/a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712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5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AD773380-E547-4DFD-9792-73509849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63073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First order partial differential equations 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-36512" y="1098625"/>
            <a:ext cx="9144000" cy="5759375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Determine the constant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satisfies the equality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ax+b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=y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i.e.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b=y–ax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&lt;0, then this characteristic passes the boundary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y=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of rectangle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corresponding point of boundary is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=-b/a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Now we determine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)=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x-y/a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Solution of the problem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E279939-1005-4FF4-9219-EBC3CDD43386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ru-RU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FDEE24E-542F-44A8-9366-2C63BFB94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1684443-79DE-431D-9132-084C6C4FB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56047988-5831-403A-A3B7-82C7B540F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870468"/>
              </p:ext>
            </p:extLst>
          </p:nvPr>
        </p:nvGraphicFramePr>
        <p:xfrm>
          <a:off x="1979712" y="764704"/>
          <a:ext cx="5647928" cy="2851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7" name="Picture" r:id="rId4" imgW="2714671" imgH="1373782" progId="Word.Picture.8">
                  <p:embed/>
                </p:oleObj>
              </mc:Choice>
              <mc:Fallback>
                <p:oleObj name="Picture" r:id="rId4" imgW="2714671" imgH="1373782" progId="Word.Picture.8">
                  <p:embed/>
                  <p:pic>
                    <p:nvPicPr>
                      <p:cNvPr id="10" name="Объект 9">
                        <a:extLst>
                          <a:ext uri="{FF2B5EF4-FFF2-40B4-BE49-F238E27FC236}">
                            <a16:creationId xmlns:a16="http://schemas.microsoft.com/office/drawing/2014/main" id="{56047988-5831-403A-A3B7-82C7B540F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764704"/>
                        <a:ext cx="5647928" cy="28512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AD773380-E547-4DFD-9792-735098491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413D296E-CDA6-4213-B8B3-F1DEDF365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88747"/>
              </p:ext>
            </p:extLst>
          </p:nvPr>
        </p:nvGraphicFramePr>
        <p:xfrm>
          <a:off x="2627784" y="5872733"/>
          <a:ext cx="3824407" cy="868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8" name="Equation" r:id="rId6" imgW="2006280" imgH="457200" progId="Equation.DSMT4">
                  <p:embed/>
                </p:oleObj>
              </mc:Choice>
              <mc:Fallback>
                <p:oleObj name="Equation" r:id="rId6" imgW="200628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872733"/>
                        <a:ext cx="3824407" cy="8686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60845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658460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exist the direct and inverse differentiation problems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89703886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exist the direct and inverse differentiation problems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the determining the function by its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49291203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exist the direct and inverse differentiation problems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the determining the function by its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an ordinary differential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3672448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7"/>
            <a:ext cx="8229600" cy="914376"/>
          </a:xfrm>
        </p:spPr>
        <p:txBody>
          <a:bodyPr>
            <a:normAutofit/>
          </a:bodyPr>
          <a:lstStyle/>
          <a:p>
            <a:r>
              <a:rPr lang="en-US" sz="3600" b="1" dirty="0"/>
              <a:t>Content of the lecture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305780" y="1138983"/>
            <a:ext cx="8532440" cy="496728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interpretations of derivative</a:t>
            </a:r>
            <a:endParaRPr lang="en-US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 and inverse differentiation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endParaRPr lang="en-US" sz="1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algn="ctr"/>
            <a:endParaRPr lang="ru-RU" sz="2800" dirty="0"/>
          </a:p>
          <a:p>
            <a:pPr algn="just">
              <a:spcBef>
                <a:spcPts val="600"/>
              </a:spcBef>
            </a:pPr>
            <a:endParaRPr lang="en-US" sz="3000" dirty="0"/>
          </a:p>
          <a:p>
            <a:pPr algn="just">
              <a:spcBef>
                <a:spcPts val="600"/>
              </a:spcBef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30787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exist the direct and inverse differentiation problems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the determining the function by its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an ordinary differential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Ordinary differential equation is an equation with unknown function under the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72055396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Conclusions</a:t>
            </a:r>
            <a:endParaRPr lang="ru-RU" sz="32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3021" y="1018505"/>
            <a:ext cx="9144000" cy="608290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Derivative has analytic, geometric and mechanic interpretations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exist the direct and inverse differentiation problems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the determining the function by its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Inverse differentiation problem is an ordinary differential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Ordinary differential equation is an equation with unknown function under the derivative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Ordinary differential equations have physical and geometric sense because of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derivative definition</a:t>
            </a:r>
            <a:endParaRPr lang="ru-RU" sz="4000" dirty="0"/>
          </a:p>
          <a:p>
            <a:pPr marL="0" indent="0" algn="ctr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2342" y="44494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270070" y="-45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70461938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0404" y="1150542"/>
            <a:ext cx="9144000" cy="6082903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Equation order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maximal order of the unknown function derivative in the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98057268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0404" y="1150542"/>
            <a:ext cx="9144000" cy="6082903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Equation order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maximal order of the unknown function derivative in the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solution of the differential equation depends from arbitrary constants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49956825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0404" y="1150542"/>
            <a:ext cx="9144000" cy="6082903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Equation order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maximal order of the unknown function derivative in the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solution of the differential equation depends from arbitrary constants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Quantity of the arbitrary constants is equal to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equation order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92956561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0404" y="1150542"/>
            <a:ext cx="9144000" cy="6082903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Equation order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maximal order of the unknown function derivative in the equation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solution of the differential equation depends from arbitrary constants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Quantity of the arbitrary constants is equal to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equation order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necessary to have additional conditions for finding partial solution of the equation 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-273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-36512" y="1039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273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C5CEA31-25FA-4DAA-BE00-E055A41E216D}"/>
              </a:ext>
            </a:extLst>
          </p:cNvPr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19539008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6"/>
            <a:ext cx="8229600" cy="771701"/>
          </a:xfrm>
        </p:spPr>
        <p:txBody>
          <a:bodyPr>
            <a:normAutofit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79512" y="1160934"/>
            <a:ext cx="8873930" cy="4967287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br>
              <a:rPr lang="ru-RU" sz="2800" b="1" dirty="0"/>
            </a:br>
            <a:endParaRPr lang="ru-RU" sz="2800" b="1" dirty="0"/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46470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6"/>
            <a:ext cx="8229600" cy="771701"/>
          </a:xfrm>
        </p:spPr>
        <p:txBody>
          <a:bodyPr>
            <a:normAutofit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79512" y="1160934"/>
            <a:ext cx="8873930" cy="4967287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Easiest partial differential equation is the problem of determining a surface by known tangent plane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br>
              <a:rPr lang="ru-RU" sz="2800" b="1" dirty="0"/>
            </a:br>
            <a:endParaRPr lang="ru-RU" sz="2800" b="1" dirty="0"/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39382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6"/>
            <a:ext cx="8229600" cy="771701"/>
          </a:xfrm>
        </p:spPr>
        <p:txBody>
          <a:bodyPr>
            <a:normAutofit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79512" y="1160934"/>
            <a:ext cx="8873930" cy="4967287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Easiest partial differential equation is the problem of determining a surface by known tangent plane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first order partial differential equation with respect to the function of two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74093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128586"/>
            <a:ext cx="8229600" cy="771701"/>
          </a:xfrm>
        </p:spPr>
        <p:txBody>
          <a:bodyPr>
            <a:normAutofit/>
          </a:bodyPr>
          <a:lstStyle/>
          <a:p>
            <a:r>
              <a:rPr lang="en-US" sz="3600" b="1" dirty="0"/>
              <a:t>Conclusions</a:t>
            </a:r>
            <a:endParaRPr lang="ru-RU" sz="3600" b="1" dirty="0"/>
          </a:p>
        </p:txBody>
      </p:sp>
      <p:sp>
        <p:nvSpPr>
          <p:cNvPr id="24580" name="Объект 5"/>
          <p:cNvSpPr>
            <a:spLocks noGrp="1"/>
          </p:cNvSpPr>
          <p:nvPr>
            <p:ph idx="4294967295"/>
          </p:nvPr>
        </p:nvSpPr>
        <p:spPr>
          <a:xfrm>
            <a:off x="179512" y="1160934"/>
            <a:ext cx="8873930" cy="4967287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Partial differential equation is an extension of the ordinary differential equation to the functions of many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Easiest partial differential equation is the problem of determining a surface by known tangent plane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first order partial differential equation with respect to the function of two variables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equation can be solved by the characteristic method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spcBef>
                <a:spcPts val="600"/>
              </a:spcBef>
              <a:buNone/>
            </a:pPr>
            <a:endParaRPr lang="en-US" sz="3000" dirty="0"/>
          </a:p>
          <a:p>
            <a:pPr marL="0" indent="0" algn="just">
              <a:spcBef>
                <a:spcPts val="600"/>
              </a:spcBef>
              <a:buNone/>
            </a:pPr>
            <a:endParaRPr lang="ru-RU" sz="30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70070" y="260648"/>
            <a:ext cx="576064" cy="63963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23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0" y="-3795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7529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7046</TotalTime>
  <Words>4129</Words>
  <Application>Microsoft Office PowerPoint</Application>
  <PresentationFormat>Экран (4:3)</PresentationFormat>
  <Paragraphs>941</Paragraphs>
  <Slides>103</Slides>
  <Notes>103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103</vt:i4>
      </vt:variant>
    </vt:vector>
  </HeadingPairs>
  <TitlesOfParts>
    <vt:vector size="110" baseType="lpstr">
      <vt:lpstr>Arial</vt:lpstr>
      <vt:lpstr>Calibri</vt:lpstr>
      <vt:lpstr>Symbol</vt:lpstr>
      <vt:lpstr>Times New Roman</vt:lpstr>
      <vt:lpstr>Тема Office</vt:lpstr>
      <vt:lpstr>Equation</vt:lpstr>
      <vt:lpstr>Picture</vt:lpstr>
      <vt:lpstr>al-Farabi Kazakh National University</vt:lpstr>
      <vt:lpstr>Partial differential equations</vt:lpstr>
      <vt:lpstr>Content of Part I</vt:lpstr>
      <vt:lpstr>Content of Part I</vt:lpstr>
      <vt:lpstr>Content of Part I</vt:lpstr>
      <vt:lpstr>Content of Part I</vt:lpstr>
      <vt:lpstr>Partial differential equations</vt:lpstr>
      <vt:lpstr>Content of the lecture</vt:lpstr>
      <vt:lpstr>Content of the lecture</vt:lpstr>
      <vt:lpstr>Content of the lecture</vt:lpstr>
      <vt:lpstr>Content of the lecture</vt:lpstr>
      <vt:lpstr>Content of the lecture</vt:lpstr>
      <vt:lpstr>Content of the lecture</vt:lpstr>
      <vt:lpstr>Introduction</vt:lpstr>
      <vt:lpstr>Introduction</vt:lpstr>
      <vt:lpstr>Introduction</vt:lpstr>
      <vt:lpstr>Introduction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Three interpretations of derivative</vt:lpstr>
      <vt:lpstr>Direct and inverse differentiation problems</vt:lpstr>
      <vt:lpstr>Direct and inverse differentiation problems</vt:lpstr>
      <vt:lpstr>Direct and inverse differentiation problems</vt:lpstr>
      <vt:lpstr>Differential equation</vt:lpstr>
      <vt:lpstr>Differential equation</vt:lpstr>
      <vt:lpstr>Differential equation</vt:lpstr>
      <vt:lpstr>Differential equation</vt:lpstr>
      <vt:lpstr>Differential equation</vt:lpstr>
      <vt:lpstr>Cauchy problem</vt:lpstr>
      <vt:lpstr>Cauchy problem</vt:lpstr>
      <vt:lpstr>Cauchy problem</vt:lpstr>
      <vt:lpstr>Cauchy problem</vt:lpstr>
      <vt:lpstr>Cauchy problem</vt:lpstr>
      <vt:lpstr>Cauchy problem</vt:lpstr>
      <vt:lpstr>Cauchy problem</vt:lpstr>
      <vt:lpstr>Cauchy problem</vt:lpstr>
      <vt:lpstr>Cauchy problem</vt:lpstr>
      <vt:lpstr>Rectilinear movement of the body</vt:lpstr>
      <vt:lpstr>Rectilinear movement of the body</vt:lpstr>
      <vt:lpstr>Rectilinear movement of the body</vt:lpstr>
      <vt:lpstr>Rectilinear movement of the body</vt:lpstr>
      <vt:lpstr>Rectilinear movement of the body</vt:lpstr>
      <vt:lpstr>Rectilinear movement of the body</vt:lpstr>
      <vt:lpstr> Tangent plane</vt:lpstr>
      <vt:lpstr> Tangent plane</vt:lpstr>
      <vt:lpstr> Tangent plane</vt:lpstr>
      <vt:lpstr> Tangent plane</vt:lpstr>
      <vt:lpstr> Tangent plane</vt:lpstr>
      <vt:lpstr> Tangent plane</vt:lpstr>
      <vt:lpstr>Partial differential equation</vt:lpstr>
      <vt:lpstr>Partial differential equation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First order partial differential equations 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Conclusions</vt:lpstr>
      <vt:lpstr>Task</vt:lpstr>
      <vt:lpstr>Next step</vt:lpstr>
      <vt:lpstr>Next step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Assem</dc:creator>
  <cp:lastModifiedBy>Серовайский Семен</cp:lastModifiedBy>
  <cp:revision>431</cp:revision>
  <dcterms:created xsi:type="dcterms:W3CDTF">2016-02-29T14:24:09Z</dcterms:created>
  <dcterms:modified xsi:type="dcterms:W3CDTF">2021-01-27T06:22:15Z</dcterms:modified>
</cp:coreProperties>
</file>